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9" r:id="rId4"/>
    <p:sldId id="284" r:id="rId5"/>
    <p:sldId id="261" r:id="rId6"/>
    <p:sldId id="263" r:id="rId7"/>
    <p:sldId id="264" r:id="rId8"/>
    <p:sldId id="285" r:id="rId9"/>
    <p:sldId id="286" r:id="rId10"/>
    <p:sldId id="287" r:id="rId11"/>
    <p:sldId id="288" r:id="rId12"/>
    <p:sldId id="289" r:id="rId13"/>
    <p:sldId id="290" r:id="rId14"/>
    <p:sldId id="292" r:id="rId15"/>
    <p:sldId id="291" r:id="rId16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635"/>
    <a:srgbClr val="FF0D97"/>
    <a:srgbClr val="0000CC"/>
    <a:srgbClr val="9EFF29"/>
    <a:srgbClr val="C80064"/>
    <a:srgbClr val="C33A1F"/>
    <a:srgbClr val="FF2549"/>
    <a:srgbClr val="007033"/>
    <a:srgbClr val="D6370C"/>
    <a:srgbClr val="1D3A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84" y="-28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152705" cy="15270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D18E60-4300-4729-A0D7-6AB984C3922D}" type="datetimeFigureOut">
              <a:rPr lang="en-US" smtClean="0"/>
              <a:t>5/7/2020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533E96-F078-4B3D-A8F4-F1AF21EBC3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3001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97310" y="2573592"/>
            <a:ext cx="8008376" cy="1496962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l">
              <a:defRPr sz="36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97310" y="4077927"/>
            <a:ext cx="8001000" cy="678426"/>
          </a:xfrm>
        </p:spPr>
        <p:txBody>
          <a:bodyPr>
            <a:normAutofit/>
          </a:bodyPr>
          <a:lstStyle>
            <a:lvl1pPr marL="0" indent="0" algn="l">
              <a:buNone/>
              <a:defRPr sz="2800" b="0" i="0">
                <a:solidFill>
                  <a:srgbClr val="00B0F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5/7/2020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8751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5/7/2020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607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5/7/2020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6657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5/7/2020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E:\websites\free-power-point-templates\2012\logos.png">
            <a:extLst>
              <a:ext uri="{FF2B5EF4-FFF2-40B4-BE49-F238E27FC236}">
                <a16:creationId xmlns:a16="http://schemas.microsoft.com/office/drawing/2014/main" id="{08B89D22-1D6E-450B-881F-4D2A4C527F7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08475" y="2326213"/>
            <a:ext cx="1463784" cy="5269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36099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4572" y="342324"/>
            <a:ext cx="8259098" cy="763526"/>
          </a:xfrm>
        </p:spPr>
        <p:txBody>
          <a:bodyPr>
            <a:normAutofit/>
          </a:bodyPr>
          <a:lstStyle>
            <a:lvl1pPr algn="l">
              <a:defRPr sz="3600" baseline="0">
                <a:solidFill>
                  <a:srgbClr val="00B0F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3714" y="1253613"/>
            <a:ext cx="8246070" cy="3524861"/>
          </a:xfrm>
        </p:spPr>
        <p:txBody>
          <a:bodyPr/>
          <a:lstStyle>
            <a:lvl1pPr algn="l">
              <a:defRPr sz="2800">
                <a:solidFill>
                  <a:schemeClr val="tx2">
                    <a:lumMod val="50000"/>
                  </a:schemeClr>
                </a:solidFill>
              </a:defRPr>
            </a:lvl1pPr>
            <a:lvl2pPr algn="l">
              <a:defRPr>
                <a:solidFill>
                  <a:schemeClr val="tx2">
                    <a:lumMod val="50000"/>
                  </a:schemeClr>
                </a:solidFill>
              </a:defRPr>
            </a:lvl2pPr>
            <a:lvl3pPr algn="l">
              <a:defRPr>
                <a:solidFill>
                  <a:schemeClr val="tx2">
                    <a:lumMod val="50000"/>
                  </a:schemeClr>
                </a:solidFill>
              </a:defRPr>
            </a:lvl3pPr>
            <a:lvl4pPr algn="l">
              <a:defRPr>
                <a:solidFill>
                  <a:schemeClr val="tx2">
                    <a:lumMod val="50000"/>
                  </a:schemeClr>
                </a:solidFill>
              </a:defRPr>
            </a:lvl4pPr>
            <a:lvl5pPr algn="l">
              <a:defRPr>
                <a:solidFill>
                  <a:schemeClr val="tx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5/7/2020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4713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4365" y="406537"/>
            <a:ext cx="6474869" cy="725349"/>
          </a:xfrm>
        </p:spPr>
        <p:txBody>
          <a:bodyPr>
            <a:normAutofit/>
          </a:bodyPr>
          <a:lstStyle>
            <a:lvl1pPr algn="l">
              <a:defRPr sz="3600">
                <a:solidFill>
                  <a:srgbClr val="00B0F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4071" y="1143000"/>
            <a:ext cx="6496665" cy="3545497"/>
          </a:xfrm>
        </p:spPr>
        <p:txBody>
          <a:bodyPr/>
          <a:lstStyle>
            <a:lvl1pPr>
              <a:defRPr sz="2800">
                <a:solidFill>
                  <a:schemeClr val="tx2">
                    <a:lumMod val="50000"/>
                  </a:schemeClr>
                </a:solidFill>
              </a:defRPr>
            </a:lvl1pPr>
            <a:lvl2pPr>
              <a:defRPr>
                <a:solidFill>
                  <a:schemeClr val="tx2">
                    <a:lumMod val="50000"/>
                  </a:schemeClr>
                </a:solidFill>
              </a:defRPr>
            </a:lvl2pPr>
            <a:lvl3pPr>
              <a:defRPr>
                <a:solidFill>
                  <a:schemeClr val="tx2">
                    <a:lumMod val="50000"/>
                  </a:schemeClr>
                </a:solidFill>
              </a:defRPr>
            </a:lvl3pPr>
            <a:lvl4pPr>
              <a:defRPr>
                <a:solidFill>
                  <a:schemeClr val="tx2">
                    <a:lumMod val="50000"/>
                  </a:schemeClr>
                </a:solidFill>
              </a:defRPr>
            </a:lvl4pPr>
            <a:lvl5pPr>
              <a:defRPr>
                <a:solidFill>
                  <a:schemeClr val="tx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5/7/2020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3913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5/7/2020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4415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5/7/2020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7918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066" y="426503"/>
            <a:ext cx="8093365" cy="763525"/>
          </a:xfrm>
        </p:spPr>
        <p:txBody>
          <a:bodyPr>
            <a:normAutofit/>
          </a:bodyPr>
          <a:lstStyle>
            <a:lvl1pPr algn="l">
              <a:defRPr sz="3600" baseline="0">
                <a:solidFill>
                  <a:srgbClr val="00B0F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2131" y="1463780"/>
            <a:ext cx="4040188" cy="479822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tx2">
                    <a:lumMod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2131" y="1936177"/>
            <a:ext cx="4040188" cy="2276294"/>
          </a:xfrm>
        </p:spPr>
        <p:txBody>
          <a:bodyPr/>
          <a:lstStyle>
            <a:lvl1pPr algn="ctr">
              <a:defRPr sz="2400">
                <a:solidFill>
                  <a:schemeClr val="tx2">
                    <a:lumMod val="50000"/>
                  </a:schemeClr>
                </a:solidFill>
              </a:defRPr>
            </a:lvl1pPr>
            <a:lvl2pPr algn="ctr">
              <a:defRPr sz="2000">
                <a:solidFill>
                  <a:schemeClr val="tx2">
                    <a:lumMod val="50000"/>
                  </a:schemeClr>
                </a:solidFill>
              </a:defRPr>
            </a:lvl2pPr>
            <a:lvl3pPr algn="ctr">
              <a:defRPr sz="1800">
                <a:solidFill>
                  <a:schemeClr val="tx2">
                    <a:lumMod val="50000"/>
                  </a:schemeClr>
                </a:solidFill>
              </a:defRPr>
            </a:lvl3pPr>
            <a:lvl4pPr algn="ctr">
              <a:defRPr sz="1600">
                <a:solidFill>
                  <a:schemeClr val="tx2">
                    <a:lumMod val="50000"/>
                  </a:schemeClr>
                </a:solidFill>
              </a:defRPr>
            </a:lvl4pPr>
            <a:lvl5pPr algn="ctr">
              <a:defRPr sz="1600">
                <a:solidFill>
                  <a:schemeClr val="tx2">
                    <a:lumMod val="50000"/>
                  </a:schemeClr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57252" y="1463780"/>
            <a:ext cx="4041775" cy="479822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tx2">
                    <a:lumMod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57252" y="1936177"/>
            <a:ext cx="4041775" cy="2276294"/>
          </a:xfrm>
        </p:spPr>
        <p:txBody>
          <a:bodyPr/>
          <a:lstStyle>
            <a:lvl1pPr algn="ctr">
              <a:defRPr sz="2400">
                <a:solidFill>
                  <a:schemeClr val="tx2">
                    <a:lumMod val="50000"/>
                  </a:schemeClr>
                </a:solidFill>
              </a:defRPr>
            </a:lvl1pPr>
            <a:lvl2pPr algn="ctr">
              <a:defRPr sz="2000">
                <a:solidFill>
                  <a:schemeClr val="tx2">
                    <a:lumMod val="50000"/>
                  </a:schemeClr>
                </a:solidFill>
              </a:defRPr>
            </a:lvl2pPr>
            <a:lvl3pPr algn="ctr">
              <a:defRPr sz="1800">
                <a:solidFill>
                  <a:schemeClr val="tx2">
                    <a:lumMod val="50000"/>
                  </a:schemeClr>
                </a:solidFill>
              </a:defRPr>
            </a:lvl3pPr>
            <a:lvl4pPr algn="ctr">
              <a:defRPr sz="1600">
                <a:solidFill>
                  <a:schemeClr val="tx2">
                    <a:lumMod val="50000"/>
                  </a:schemeClr>
                </a:solidFill>
              </a:defRPr>
            </a:lvl4pPr>
            <a:lvl5pPr algn="ctr">
              <a:defRPr sz="1600">
                <a:solidFill>
                  <a:schemeClr val="tx2">
                    <a:lumMod val="50000"/>
                  </a:schemeClr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5/7/2020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911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5/7/2020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7731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5/7/2020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8640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5/7/2020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4526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74F12-AA26-4AC8-9962-C36BB8F32554}" type="datetimeFigureOut">
              <a:rPr lang="en-US" smtClean="0"/>
              <a:pPr/>
              <a:t>5/7/2020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E867DF-3DCA-4725-94F0-F2B6BD747A82}"/>
              </a:ext>
            </a:extLst>
          </p:cNvPr>
          <p:cNvSpPr txBox="1"/>
          <p:nvPr userDrawn="1"/>
        </p:nvSpPr>
        <p:spPr>
          <a:xfrm>
            <a:off x="-9150" y="5213747"/>
            <a:ext cx="83896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This presentation uses a free template provided by FPPT.com</a:t>
            </a:r>
          </a:p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www.free-power-point-templates.com</a:t>
            </a:r>
          </a:p>
        </p:txBody>
      </p:sp>
    </p:spTree>
    <p:extLst>
      <p:ext uri="{BB962C8B-B14F-4D97-AF65-F5344CB8AC3E}">
        <p14:creationId xmlns:p14="http://schemas.microsoft.com/office/powerpoint/2010/main" val="1944039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47000">
              <a:schemeClr val="bg1">
                <a:lumMod val="93000"/>
                <a:lumOff val="7000"/>
                <a:alpha val="86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98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30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14632" y="1503723"/>
            <a:ext cx="8067368" cy="1614945"/>
          </a:xfrm>
        </p:spPr>
        <p:txBody>
          <a:bodyPr>
            <a:normAutofit/>
          </a:bodyPr>
          <a:lstStyle/>
          <a:p>
            <a:r>
              <a:rPr lang="en-US" dirty="0"/>
              <a:t>         PROJECT PRESENTATION  		                      	BY MOHAMMED AZEEZ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A789242-5D2B-498E-8DDB-5256F49CB9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3660" y="3240750"/>
            <a:ext cx="8516679" cy="948478"/>
          </a:xfrm>
        </p:spPr>
        <p:txBody>
          <a:bodyPr>
            <a:normAutofit fontScale="85000" lnSpcReduction="20000"/>
          </a:bodyPr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PROJECT: Assistance to Amputees for creating bass accompaniments </a:t>
            </a:r>
          </a:p>
          <a:p>
            <a:pPr algn="ctr"/>
            <a:r>
              <a:rPr lang="en-US" sz="2400" b="1" dirty="0">
                <a:solidFill>
                  <a:schemeClr val="tx1"/>
                </a:solidFill>
              </a:rPr>
              <a:t>CDA 6316 -001: Embedded Systems Design 1</a:t>
            </a:r>
            <a:br>
              <a:rPr lang="en-US" sz="1900" dirty="0"/>
            </a:br>
            <a:r>
              <a:rPr lang="en-US" sz="1900" dirty="0"/>
              <a:t> </a:t>
            </a:r>
            <a:br>
              <a:rPr lang="en-US" sz="1900" dirty="0"/>
            </a:b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639203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47000">
              <a:schemeClr val="bg1">
                <a:lumMod val="93000"/>
                <a:lumOff val="7000"/>
                <a:alpha val="86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98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30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THE PROCESSOR IS BASED ON THE MIDI PROTOCOL !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83AB51B-39D1-40CF-853E-C2317A1F42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98703" y="1200151"/>
            <a:ext cx="4307074" cy="3394472"/>
          </a:xfrm>
        </p:spPr>
        <p:txBody>
          <a:bodyPr>
            <a:normAutofit lnSpcReduction="10000"/>
          </a:bodyPr>
          <a:lstStyle/>
          <a:p>
            <a:r>
              <a:rPr lang="en-US" sz="1400" dirty="0"/>
              <a:t>So a when a note is pressed, 3 bytes from the keyboard are received and when the note is released 3 further bytes are received .</a:t>
            </a:r>
          </a:p>
          <a:p>
            <a:endParaRPr lang="en-US" sz="1400" dirty="0"/>
          </a:p>
          <a:p>
            <a:r>
              <a:rPr lang="en-US" sz="2400" dirty="0"/>
              <a:t>Example of midi message</a:t>
            </a:r>
            <a:br>
              <a:rPr lang="en-US" dirty="0"/>
            </a:b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97D4EDF-DC97-47C1-9883-2BB99B98DB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9739" y="1063229"/>
            <a:ext cx="4389474" cy="3874292"/>
          </a:xfrm>
        </p:spPr>
        <p:txBody>
          <a:bodyPr>
            <a:normAutofit lnSpcReduction="10000"/>
          </a:bodyPr>
          <a:lstStyle/>
          <a:p>
            <a:r>
              <a:rPr lang="en-US" sz="1800" dirty="0"/>
              <a:t>Midi operates at a baud rate  of 31250 bits/second</a:t>
            </a:r>
          </a:p>
          <a:p>
            <a:r>
              <a:rPr lang="en-US" sz="1800" dirty="0"/>
              <a:t>Traditional MIDI messages are sent as a time sequence of 3 bytes (1byte = 8 bits).</a:t>
            </a:r>
          </a:p>
          <a:p>
            <a:r>
              <a:rPr lang="en-US" sz="1800" dirty="0"/>
              <a:t> The first byte is a </a:t>
            </a:r>
            <a:r>
              <a:rPr lang="en-US" sz="1800" b="1" dirty="0"/>
              <a:t>STATUS byte</a:t>
            </a:r>
            <a:r>
              <a:rPr lang="en-US" sz="1800" dirty="0"/>
              <a:t>, often followed by 2 </a:t>
            </a:r>
            <a:r>
              <a:rPr lang="en-US" sz="1800" b="1" dirty="0"/>
              <a:t>DATA bytes</a:t>
            </a:r>
            <a:r>
              <a:rPr lang="en-US" sz="1800" dirty="0"/>
              <a:t>. </a:t>
            </a:r>
          </a:p>
          <a:p>
            <a:pPr marL="0" indent="0">
              <a:buNone/>
            </a:pPr>
            <a:endParaRPr lang="en-US" sz="1600" dirty="0"/>
          </a:p>
          <a:p>
            <a:r>
              <a:rPr lang="en-US" sz="1600" b="1" dirty="0"/>
              <a:t>STATUS BYTE</a:t>
            </a:r>
            <a:r>
              <a:rPr lang="en-US" sz="1600" dirty="0"/>
              <a:t> = 1XXXCCCC with 1XXX = </a:t>
            </a:r>
            <a:r>
              <a:rPr lang="en-US" sz="1600" i="1" dirty="0"/>
              <a:t>note </a:t>
            </a:r>
            <a:r>
              <a:rPr lang="en-US" sz="1600" i="1" u="sng" dirty="0"/>
              <a:t>on</a:t>
            </a:r>
            <a:r>
              <a:rPr lang="en-US" sz="1600" dirty="0"/>
              <a:t> OR </a:t>
            </a:r>
            <a:r>
              <a:rPr lang="en-US" sz="1600" i="1" u="sng" dirty="0"/>
              <a:t>off</a:t>
            </a:r>
            <a:r>
              <a:rPr lang="en-US" sz="1600" dirty="0"/>
              <a:t> message,  CCCC = channel number</a:t>
            </a:r>
          </a:p>
          <a:p>
            <a:r>
              <a:rPr lang="en-US" sz="1600" b="1" dirty="0"/>
              <a:t>1</a:t>
            </a:r>
            <a:r>
              <a:rPr lang="en-US" sz="1600" b="1" baseline="30000" dirty="0"/>
              <a:t>st</a:t>
            </a:r>
            <a:r>
              <a:rPr lang="en-US" sz="1600" b="1" dirty="0"/>
              <a:t> DATA BYTE</a:t>
            </a:r>
            <a:r>
              <a:rPr lang="en-US" sz="1600" dirty="0"/>
              <a:t> =0YYYYYYY  = </a:t>
            </a:r>
            <a:r>
              <a:rPr lang="en-US" sz="1600" u="sng" dirty="0"/>
              <a:t>Note number</a:t>
            </a:r>
            <a:r>
              <a:rPr lang="en-US" sz="1600" dirty="0"/>
              <a:t> for example middle C</a:t>
            </a:r>
            <a:r>
              <a:rPr lang="en-US" sz="1600" baseline="-25000" dirty="0"/>
              <a:t>3</a:t>
            </a:r>
            <a:r>
              <a:rPr lang="en-US" sz="1600" dirty="0"/>
              <a:t> note number is 48 </a:t>
            </a:r>
          </a:p>
          <a:p>
            <a:r>
              <a:rPr lang="en-US" sz="1600" b="1" dirty="0"/>
              <a:t>2</a:t>
            </a:r>
            <a:r>
              <a:rPr lang="en-US" sz="1600" b="1" baseline="30000" dirty="0"/>
              <a:t>nd </a:t>
            </a:r>
            <a:r>
              <a:rPr lang="en-US" sz="1600" b="1" dirty="0"/>
              <a:t>DATA BYTE = </a:t>
            </a:r>
            <a:r>
              <a:rPr lang="en-US" sz="1600" dirty="0"/>
              <a:t>0ZZZZZZ =</a:t>
            </a:r>
            <a:r>
              <a:rPr lang="en-US" sz="1600" u="sng" dirty="0"/>
              <a:t>Velocity</a:t>
            </a:r>
            <a:r>
              <a:rPr lang="en-US" sz="1600" dirty="0"/>
              <a:t> of the note, it describes how hard the note was pressed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1FCBBD4C-D2D3-42FA-8C1B-B4AA14B30F1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5014" y="2543174"/>
            <a:ext cx="2923953" cy="1210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4618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47000">
              <a:schemeClr val="bg1">
                <a:lumMod val="93000"/>
                <a:lumOff val="7000"/>
                <a:alpha val="86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98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30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24414" y="110621"/>
            <a:ext cx="8548577" cy="857250"/>
          </a:xfrm>
        </p:spPr>
        <p:txBody>
          <a:bodyPr>
            <a:noAutofit/>
          </a:bodyPr>
          <a:lstStyle/>
          <a:p>
            <a:r>
              <a:rPr lang="en-US" sz="2400" dirty="0">
                <a:solidFill>
                  <a:schemeClr val="tx1"/>
                </a:solidFill>
              </a:rPr>
              <a:t>THE PROCESSOR CONTAINS A CHORD IDENTIFICATION ALGORITHM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83AB51B-39D1-40CF-853E-C2317A1F42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03453" y="967871"/>
            <a:ext cx="4307074" cy="3394472"/>
          </a:xfrm>
        </p:spPr>
        <p:txBody>
          <a:bodyPr>
            <a:normAutofit fontScale="92500" lnSpcReduction="10000"/>
          </a:bodyPr>
          <a:lstStyle/>
          <a:p>
            <a:r>
              <a:rPr lang="en-US" sz="1500" dirty="0"/>
              <a:t>If mode 1 was selected, bass_note is a singular note </a:t>
            </a:r>
          </a:p>
          <a:p>
            <a:endParaRPr lang="en-US" sz="1500" dirty="0"/>
          </a:p>
          <a:p>
            <a:r>
              <a:rPr lang="en-US" sz="1500" dirty="0"/>
              <a:t>if mode 2 was selected, the multiple bass notes are computed and saved in array till </a:t>
            </a:r>
            <a:r>
              <a:rPr lang="en-US" sz="1500" i="1" dirty="0"/>
              <a:t>octave_selected</a:t>
            </a:r>
            <a:r>
              <a:rPr lang="en-US" sz="1500" dirty="0"/>
              <a:t> decrements to zero</a:t>
            </a:r>
            <a:r>
              <a:rPr lang="en-US" sz="1600" dirty="0"/>
              <a:t>.</a:t>
            </a:r>
            <a:br>
              <a:rPr lang="en-US" sz="1600" dirty="0"/>
            </a:br>
            <a:endParaRPr lang="en-US" sz="1600" dirty="0"/>
          </a:p>
          <a:p>
            <a:pPr marL="0" indent="0">
              <a:buNone/>
            </a:pPr>
            <a:br>
              <a:rPr lang="en-US" dirty="0"/>
            </a:b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97D4EDF-DC97-47C1-9883-2BB99B98DB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71009" y="967871"/>
            <a:ext cx="4494912" cy="3874292"/>
          </a:xfrm>
        </p:spPr>
        <p:txBody>
          <a:bodyPr>
            <a:normAutofit fontScale="92500" lnSpcReduction="10000"/>
          </a:bodyPr>
          <a:lstStyle/>
          <a:p>
            <a:r>
              <a:rPr lang="en-US" sz="1600" dirty="0"/>
              <a:t>The chord identification algorithm is only able to identify </a:t>
            </a:r>
            <a:r>
              <a:rPr lang="en-US" sz="1600" b="1" dirty="0"/>
              <a:t>minor chords</a:t>
            </a:r>
            <a:r>
              <a:rPr lang="en-US" sz="1600" dirty="0"/>
              <a:t> and </a:t>
            </a:r>
            <a:r>
              <a:rPr lang="en-US" sz="1600" b="1" dirty="0"/>
              <a:t>major chords</a:t>
            </a:r>
          </a:p>
          <a:p>
            <a:endParaRPr lang="en-US" sz="1600" b="1" dirty="0"/>
          </a:p>
          <a:p>
            <a:r>
              <a:rPr lang="en-US" sz="1500" dirty="0"/>
              <a:t>When there is a </a:t>
            </a:r>
            <a:r>
              <a:rPr lang="en-US" sz="1500" b="1" dirty="0"/>
              <a:t>note on command</a:t>
            </a:r>
            <a:r>
              <a:rPr lang="en-US" sz="1500" dirty="0"/>
              <a:t>, every note played is saved in an array, when the notes played represent a chord, the bass note is computed through the chord identification algorithm .</a:t>
            </a:r>
          </a:p>
          <a:p>
            <a:pPr marL="0" indent="0">
              <a:buNone/>
            </a:pPr>
            <a:r>
              <a:rPr lang="en-US" sz="1500" dirty="0"/>
              <a:t> </a:t>
            </a:r>
            <a:r>
              <a:rPr lang="en-US" sz="900" dirty="0"/>
              <a:t> </a:t>
            </a:r>
          </a:p>
          <a:p>
            <a:r>
              <a:rPr lang="en-US" sz="1100" dirty="0"/>
              <a:t> </a:t>
            </a:r>
            <a:r>
              <a:rPr lang="en-US" sz="1500" dirty="0"/>
              <a:t>The Algorithm returns the index of the array corresponding to the root note of the chord, for example if the chord played is a </a:t>
            </a:r>
            <a:r>
              <a:rPr lang="en-US" sz="1500" dirty="0" err="1"/>
              <a:t>Gmajor</a:t>
            </a:r>
            <a:r>
              <a:rPr lang="en-US" sz="1500" dirty="0"/>
              <a:t> chord (G D B), the algorithm returns the position in which the note G is in.</a:t>
            </a:r>
          </a:p>
          <a:p>
            <a:r>
              <a:rPr lang="en-US" sz="1500" dirty="0"/>
              <a:t>Depending on the mode chosen (multiple or singular)  the bass note is computed with the formula :</a:t>
            </a:r>
            <a:br>
              <a:rPr lang="en-US" sz="1500" dirty="0"/>
            </a:br>
            <a:r>
              <a:rPr lang="en-US" sz="1500" b="1" i="1" dirty="0" err="1"/>
              <a:t>bass_note</a:t>
            </a:r>
            <a:r>
              <a:rPr lang="en-US" sz="1500" b="1" i="1" dirty="0"/>
              <a:t> = </a:t>
            </a:r>
            <a:r>
              <a:rPr lang="en-US" sz="1500" b="1" i="1" dirty="0" err="1"/>
              <a:t>root_note</a:t>
            </a:r>
            <a:r>
              <a:rPr lang="en-US" sz="1500" b="1" i="1" dirty="0"/>
              <a:t> – (12 X </a:t>
            </a:r>
            <a:r>
              <a:rPr lang="en-US" sz="1500" b="1" i="1" dirty="0" err="1"/>
              <a:t>octave_selected</a:t>
            </a:r>
            <a:r>
              <a:rPr lang="en-US" sz="1500" b="1" i="1" dirty="0"/>
              <a:t> )</a:t>
            </a:r>
            <a:br>
              <a:rPr lang="en-US" sz="1500" b="1" dirty="0"/>
            </a:br>
            <a:endParaRPr lang="en-US" sz="1800" b="1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208946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47000">
              <a:schemeClr val="bg1">
                <a:lumMod val="93000"/>
                <a:lumOff val="7000"/>
                <a:alpha val="86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98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30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24414" y="110621"/>
            <a:ext cx="8548577" cy="857250"/>
          </a:xfrm>
        </p:spPr>
        <p:txBody>
          <a:bodyPr>
            <a:noAutofit/>
          </a:bodyPr>
          <a:lstStyle/>
          <a:p>
            <a:r>
              <a:rPr lang="en-US" sz="2400" dirty="0">
                <a:solidFill>
                  <a:schemeClr val="tx1"/>
                </a:solidFill>
              </a:rPr>
              <a:t>COMMUNICATION OF DATA IS ACHIEVED VIA </a:t>
            </a:r>
            <a:r>
              <a:rPr lang="en-US" sz="2400" i="1" dirty="0">
                <a:solidFill>
                  <a:schemeClr val="tx1"/>
                </a:solidFill>
              </a:rPr>
              <a:t>SERIAL COMMUNICATION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83AB51B-39D1-40CF-853E-C2317A1F42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03453" y="967871"/>
            <a:ext cx="4307074" cy="3394472"/>
          </a:xfrm>
        </p:spPr>
        <p:txBody>
          <a:bodyPr>
            <a:normAutofit/>
          </a:bodyPr>
          <a:lstStyle/>
          <a:p>
            <a:pPr marL="0" indent="0">
              <a:buNone/>
            </a:pPr>
            <a:br>
              <a:rPr lang="en-US" dirty="0"/>
            </a:b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97D4EDF-DC97-47C1-9883-2BB99B98DB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33472" y="1269208"/>
            <a:ext cx="8548577" cy="3874292"/>
          </a:xfrm>
        </p:spPr>
        <p:txBody>
          <a:bodyPr>
            <a:normAutofit/>
          </a:bodyPr>
          <a:lstStyle/>
          <a:p>
            <a:r>
              <a:rPr lang="en-US" dirty="0"/>
              <a:t>The array or variable representing the bass note is then written to the microcontroller’s serial port through the "Serial.write( ARRAY, array_size)” function</a:t>
            </a:r>
            <a:br>
              <a:rPr lang="en-US" b="1" dirty="0"/>
            </a:br>
            <a:endParaRPr lang="en-US" b="1" dirty="0"/>
          </a:p>
          <a:p>
            <a:r>
              <a:rPr lang="en-US" dirty="0"/>
              <a:t>This means the information is written to the RX PIN of the microcontroller.</a:t>
            </a:r>
            <a:endParaRPr lang="en-US" sz="3600" dirty="0"/>
          </a:p>
          <a:p>
            <a:pPr marL="0" indent="0">
              <a:buNone/>
            </a:pPr>
            <a:endParaRPr lang="en-US" sz="4400" dirty="0"/>
          </a:p>
          <a:p>
            <a:pPr marL="0" indent="0">
              <a:buNone/>
            </a:pP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2156370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47000">
              <a:schemeClr val="bg1">
                <a:lumMod val="93000"/>
                <a:lumOff val="7000"/>
                <a:alpha val="86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98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30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 i="1" dirty="0"/>
              <a:t>MIDI TRANSMITTER</a:t>
            </a:r>
            <a:endParaRPr lang="en-US" sz="2400" i="1" dirty="0">
              <a:solidFill>
                <a:schemeClr val="tx1"/>
              </a:solidFill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97D4EDF-DC97-47C1-9883-2BB99B98DB0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To send the bass_note data from the TX pin to a midi device, the following schematic was employed</a:t>
            </a:r>
            <a:br>
              <a:rPr lang="en-US" b="1" dirty="0"/>
            </a:br>
            <a:endParaRPr lang="en-US" b="1" dirty="0"/>
          </a:p>
          <a:p>
            <a:pPr marL="0" indent="0">
              <a:buNone/>
            </a:pPr>
            <a:endParaRPr lang="en-US" sz="4400" dirty="0"/>
          </a:p>
          <a:p>
            <a:pPr marL="0" indent="0">
              <a:buNone/>
            </a:pPr>
            <a:endParaRPr lang="en-US" sz="4400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83AB51B-39D1-40CF-853E-C2317A1F425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br>
              <a:rPr lang="en-US" dirty="0"/>
            </a:b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44CCB904-A412-4CC2-A70B-6FE2856A3A4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4287" y="1306860"/>
            <a:ext cx="3146425" cy="2359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5405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47000">
              <a:schemeClr val="bg1">
                <a:lumMod val="93000"/>
                <a:lumOff val="7000"/>
                <a:alpha val="86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98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30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51EB8A10-8410-4256-92E7-FBB283946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83AB51B-39D1-40CF-853E-C2317A1F425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br>
              <a:rPr lang="en-US" dirty="0"/>
            </a:b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7" name="Content Placeholder 16" descr="A close up of a cable&#10;&#10;Description automatically generated">
            <a:extLst>
              <a:ext uri="{FF2B5EF4-FFF2-40B4-BE49-F238E27FC236}">
                <a16:creationId xmlns:a16="http://schemas.microsoft.com/office/drawing/2014/main" id="{3C69BE31-F449-45B6-82B3-6CB52127148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382712"/>
            <a:ext cx="4038600" cy="3028950"/>
          </a:xfrm>
        </p:spPr>
      </p:pic>
      <p:pic>
        <p:nvPicPr>
          <p:cNvPr id="19" name="Picture 18" descr="A close up of a computer&#10;&#10;Description automatically generated">
            <a:extLst>
              <a:ext uri="{FF2B5EF4-FFF2-40B4-BE49-F238E27FC236}">
                <a16:creationId xmlns:a16="http://schemas.microsoft.com/office/drawing/2014/main" id="{37FCBFC5-FC34-469E-82BD-CAF1CA7100E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" y="1382712"/>
            <a:ext cx="4153147" cy="3114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4579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47000">
              <a:schemeClr val="bg1">
                <a:lumMod val="93000"/>
                <a:lumOff val="7000"/>
                <a:alpha val="86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98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30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 i="1" dirty="0"/>
              <a:t>Here we go ! Technology  making life better</a:t>
            </a:r>
            <a:endParaRPr lang="en-US" sz="2400" i="1" dirty="0">
              <a:solidFill>
                <a:schemeClr val="tx1"/>
              </a:solidFill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97D4EDF-DC97-47C1-9883-2BB99B98DB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7889358" cy="3394472"/>
          </a:xfrm>
        </p:spPr>
        <p:txBody>
          <a:bodyPr>
            <a:normAutofit/>
          </a:bodyPr>
          <a:lstStyle/>
          <a:p>
            <a:r>
              <a:rPr lang="en-US" dirty="0"/>
              <a:t>Building this project was very fun and interesting, the whole experience helped gain steadiness, deep understanding and problem resolution skills from in various engineering fields.</a:t>
            </a:r>
            <a:endParaRPr lang="en-US" b="1" dirty="0"/>
          </a:p>
          <a:p>
            <a:pPr marL="0" indent="0">
              <a:buNone/>
            </a:pPr>
            <a:endParaRPr lang="en-US" sz="4400" dirty="0"/>
          </a:p>
          <a:p>
            <a:pPr marL="0" indent="0">
              <a:buNone/>
            </a:pPr>
            <a:endParaRPr lang="en-US" sz="4400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83AB51B-39D1-40CF-853E-C2317A1F425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br>
              <a:rPr lang="en-US" dirty="0"/>
            </a:b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65291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47000">
              <a:schemeClr val="bg1">
                <a:lumMod val="93000"/>
                <a:lumOff val="7000"/>
                <a:alpha val="86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98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30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1800" b="1" dirty="0">
                <a:solidFill>
                  <a:schemeClr val="tx1"/>
                </a:solidFill>
              </a:rPr>
              <a:t>   </a:t>
            </a:r>
            <a:br>
              <a:rPr lang="en-US" dirty="0">
                <a:effectLst/>
              </a:rPr>
            </a:br>
            <a:r>
              <a:rPr lang="en-US" dirty="0">
                <a:effectLst/>
              </a:rPr>
              <a:t> </a:t>
            </a:r>
            <a:br>
              <a:rPr lang="en-US" dirty="0">
                <a:effectLst/>
              </a:rPr>
            </a:br>
            <a:endParaRPr lang="en-US" sz="1800" b="1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05979"/>
            <a:ext cx="4038600" cy="3394472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r>
              <a:rPr lang="en-US" i="1" dirty="0"/>
              <a:t>So what if an individual with a physical impairment of lacking one arm (example  the left arm)  wants to the play the keyboard ?</a:t>
            </a:r>
          </a:p>
          <a:p>
            <a:r>
              <a:rPr lang="en-US" i="1" dirty="0"/>
              <a:t>Can any solutions be offered even if it is limited ?</a:t>
            </a:r>
            <a:endParaRPr lang="en-US" dirty="0"/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7385DFC-DB2E-4918-88E5-39D597BE8FB2}"/>
              </a:ext>
            </a:extLst>
          </p:cNvPr>
          <p:cNvPicPr>
            <a:picLocks noGrp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6670" y="1729711"/>
            <a:ext cx="3274828" cy="207674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033094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47000">
              <a:schemeClr val="bg1">
                <a:lumMod val="93000"/>
                <a:lumOff val="7000"/>
                <a:alpha val="86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98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30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1"/>
                </a:solidFill>
                <a:effectLst/>
              </a:rPr>
              <a:t>We can propose a solution to this problem with </a:t>
            </a:r>
            <a:r>
              <a:rPr lang="en-US" b="1" dirty="0">
                <a:solidFill>
                  <a:schemeClr val="tx1"/>
                </a:solidFill>
                <a:effectLst/>
              </a:rPr>
              <a:t>MIDI KEYBOARDS:</a:t>
            </a:r>
            <a:endParaRPr lang="en-US" dirty="0">
              <a:solidFill>
                <a:schemeClr val="tx1"/>
              </a:solidFill>
              <a:effectLst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353E959-24B1-4FC7-9DBF-52128C226100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170" y="1523151"/>
            <a:ext cx="4084601" cy="2527854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2B9A22F-57FB-49CF-98A0-529CE7A3DEF0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4503" y="1878075"/>
            <a:ext cx="2955850" cy="21729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016338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47000">
              <a:schemeClr val="bg1">
                <a:lumMod val="93000"/>
                <a:lumOff val="7000"/>
                <a:alpha val="86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98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30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PROPOSED SOLUTION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94071" y="1143000"/>
            <a:ext cx="7384655" cy="354549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1) The proposed solution is to offer bass notes accompaniments in different  modes to the chords played</a:t>
            </a:r>
          </a:p>
          <a:p>
            <a:pPr marL="0" indent="0">
              <a:buNone/>
            </a:pPr>
            <a:r>
              <a:rPr lang="en-US" sz="2400" dirty="0"/>
              <a:t>2) For example if the pianist with her right hand is playing a Cmajor chord ( C</a:t>
            </a:r>
            <a:r>
              <a:rPr lang="en-US" sz="2400" baseline="-25000" dirty="0"/>
              <a:t>6</a:t>
            </a:r>
            <a:r>
              <a:rPr lang="en-US" sz="2400" dirty="0"/>
              <a:t> E</a:t>
            </a:r>
            <a:r>
              <a:rPr lang="en-US" sz="2400" baseline="-25000" dirty="0"/>
              <a:t>6</a:t>
            </a:r>
            <a:r>
              <a:rPr lang="en-US" sz="2400" dirty="0"/>
              <a:t> G</a:t>
            </a:r>
            <a:r>
              <a:rPr lang="en-US" sz="2400" baseline="-25000" dirty="0"/>
              <a:t>6  </a:t>
            </a:r>
            <a:r>
              <a:rPr lang="en-US" sz="2400" dirty="0"/>
              <a:t>) , with her left hand she adds some </a:t>
            </a:r>
            <a:r>
              <a:rPr lang="en-US" sz="2400" b="1" dirty="0"/>
              <a:t>bass notes such as (C</a:t>
            </a:r>
            <a:r>
              <a:rPr lang="en-US" sz="2400" b="1" baseline="-25000" dirty="0"/>
              <a:t>­­­­­­­­­­­­­­­­­­­­­­­­­4 </a:t>
            </a:r>
            <a:r>
              <a:rPr lang="en-US" sz="2400" b="1" dirty="0"/>
              <a:t> and G</a:t>
            </a:r>
            <a:r>
              <a:rPr lang="en-US" sz="2400" b="1" baseline="-25000" dirty="0"/>
              <a:t>4 </a:t>
            </a:r>
            <a:r>
              <a:rPr lang="en-US" sz="2400" b="1" dirty="0"/>
              <a:t>) </a:t>
            </a:r>
            <a:r>
              <a:rPr lang="en-US" sz="2400" dirty="0"/>
              <a:t>to give the chord a better and complete feeling.</a:t>
            </a:r>
          </a:p>
          <a:p>
            <a:pPr marL="0" indent="0">
              <a:buNone/>
            </a:pPr>
            <a:r>
              <a:rPr lang="en-US" sz="2400" dirty="0"/>
              <a:t>3) What is proposed is to help an </a:t>
            </a:r>
            <a:r>
              <a:rPr lang="en-US" sz="2400" b="1" dirty="0"/>
              <a:t>AMPUTEE</a:t>
            </a:r>
            <a:r>
              <a:rPr lang="en-US" sz="2400" dirty="0"/>
              <a:t> automatically generate those bass notes C</a:t>
            </a:r>
            <a:r>
              <a:rPr lang="en-US" sz="2400" baseline="-25000" dirty="0"/>
              <a:t>­­­­­­­­­­­­­­­­­­­­­­­­­4 </a:t>
            </a:r>
            <a:r>
              <a:rPr lang="en-US" sz="2400" dirty="0"/>
              <a:t> and G</a:t>
            </a:r>
            <a:r>
              <a:rPr lang="en-US" sz="2400" baseline="-25000" dirty="0"/>
              <a:t>4 </a:t>
            </a:r>
            <a:endParaRPr lang="en-US" sz="2400" dirty="0"/>
          </a:p>
          <a:p>
            <a:pPr marL="0" indent="0">
              <a:buNone/>
            </a:pP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3585431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47000">
              <a:schemeClr val="bg1">
                <a:lumMod val="93000"/>
                <a:lumOff val="7000"/>
                <a:alpha val="86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98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30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208233"/>
            <a:ext cx="9314121" cy="725349"/>
          </a:xfrm>
        </p:spPr>
        <p:txBody>
          <a:bodyPr>
            <a:normAutofit fontScale="90000"/>
          </a:bodyPr>
          <a:lstStyle/>
          <a:p>
            <a:r>
              <a:rPr lang="en-US" sz="2200" b="1" dirty="0">
                <a:solidFill>
                  <a:schemeClr val="tx1"/>
                </a:solidFill>
              </a:rPr>
              <a:t>PROPOSED SOLUTION </a:t>
            </a:r>
            <a:r>
              <a:rPr lang="en-US" sz="2000" b="1" dirty="0">
                <a:solidFill>
                  <a:schemeClr val="tx1"/>
                </a:solidFill>
              </a:rPr>
              <a:t>pt2 : </a:t>
            </a:r>
            <a:r>
              <a:rPr lang="en-US" sz="2000" b="1" i="1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BUILD A DEVICE THAT CAN DO THE FOLLOWING TASKS</a:t>
            </a:r>
            <a:endParaRPr lang="en-US" b="1" i="1" dirty="0">
              <a:solidFill>
                <a:schemeClr val="tx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94071" y="1143000"/>
            <a:ext cx="7384655" cy="354549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1) Read the notes played in input</a:t>
            </a:r>
          </a:p>
          <a:p>
            <a:pPr marL="0" indent="0">
              <a:buNone/>
            </a:pPr>
            <a:r>
              <a:rPr lang="en-US" sz="2400" dirty="0"/>
              <a:t>2) Process those notes and decide the correspondent bass note </a:t>
            </a:r>
          </a:p>
          <a:p>
            <a:pPr marL="0" indent="0">
              <a:buNone/>
            </a:pPr>
            <a:r>
              <a:rPr lang="en-US" sz="2400" dirty="0"/>
              <a:t>3) Play the established bass note(s)</a:t>
            </a:r>
          </a:p>
          <a:p>
            <a:pPr marL="0" indent="0">
              <a:buNone/>
            </a:pPr>
            <a:r>
              <a:rPr lang="en-US" sz="2400" dirty="0"/>
              <a:t>4) Realize all of these in the frame of milliseconds to guarantee real-time experience</a:t>
            </a:r>
          </a:p>
          <a:p>
            <a:pPr marL="0" indent="0">
              <a:buNone/>
            </a:pP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452452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49000">
              <a:schemeClr val="bg1">
                <a:lumMod val="93000"/>
                <a:lumOff val="7000"/>
                <a:alpha val="86000"/>
              </a:schemeClr>
            </a:gs>
            <a:gs pos="47000">
              <a:schemeClr val="bg2">
                <a:lumMod val="75000"/>
              </a:schemeClr>
            </a:gs>
            <a:gs pos="98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30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504458" y="225783"/>
            <a:ext cx="6474869" cy="725349"/>
          </a:xfrm>
        </p:spPr>
        <p:txBody>
          <a:bodyPr>
            <a:noAutofit/>
          </a:bodyPr>
          <a:lstStyle/>
          <a:p>
            <a:r>
              <a:rPr lang="en-US" sz="2800" dirty="0"/>
              <a:t>           </a:t>
            </a:r>
            <a:r>
              <a:rPr lang="en-US" sz="2800" dirty="0">
                <a:solidFill>
                  <a:schemeClr val="tx1"/>
                </a:solidFill>
              </a:rPr>
              <a:t>DIAGRAM OF THE SOLUTION</a:t>
            </a:r>
          </a:p>
        </p:txBody>
      </p:sp>
      <p:pic>
        <p:nvPicPr>
          <p:cNvPr id="3" name="Content Placeholder 2" descr="A screenshot of a computer&#10;&#10;Description automatically generated">
            <a:extLst>
              <a:ext uri="{FF2B5EF4-FFF2-40B4-BE49-F238E27FC236}">
                <a16:creationId xmlns:a16="http://schemas.microsoft.com/office/drawing/2014/main" id="{99E33423-C466-412A-9139-CC335E1B17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251" y="1131886"/>
            <a:ext cx="6751675" cy="4000500"/>
          </a:xfrm>
        </p:spPr>
      </p:pic>
    </p:spTree>
    <p:extLst>
      <p:ext uri="{BB962C8B-B14F-4D97-AF65-F5344CB8AC3E}">
        <p14:creationId xmlns:p14="http://schemas.microsoft.com/office/powerpoint/2010/main" val="36444411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47000">
              <a:schemeClr val="bg1">
                <a:lumMod val="93000"/>
                <a:lumOff val="7000"/>
                <a:alpha val="86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98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30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MIDI RECEIVER</a:t>
            </a:r>
          </a:p>
        </p:txBody>
      </p:sp>
      <p:pic>
        <p:nvPicPr>
          <p:cNvPr id="3" name="Content Placeholder 2" descr="A circuit board&#10;&#10;Description automatically generated">
            <a:extLst>
              <a:ext uri="{FF2B5EF4-FFF2-40B4-BE49-F238E27FC236}">
                <a16:creationId xmlns:a16="http://schemas.microsoft.com/office/drawing/2014/main" id="{BFA9617E-8AFC-484E-AE96-9D75F470322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1576387"/>
            <a:ext cx="4038600" cy="1990725"/>
          </a:xfr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83AB51B-39D1-40CF-853E-C2317A1F425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Below is the schematics for receiving the midi :</a:t>
            </a:r>
          </a:p>
        </p:txBody>
      </p:sp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CB45D77C-A06C-4A1B-A4F6-F2401532A7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0231" y="2348281"/>
            <a:ext cx="4080530" cy="2104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3428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47000">
              <a:schemeClr val="bg1">
                <a:lumMod val="93000"/>
                <a:lumOff val="7000"/>
                <a:alpha val="86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98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30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MIDI RECEIVER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83AB51B-39D1-40CF-853E-C2317A1F425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Below is the optocoupler used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97D4EDF-DC97-47C1-9883-2BB99B98DB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6326" y="1200151"/>
            <a:ext cx="4389474" cy="3394472"/>
          </a:xfrm>
        </p:spPr>
        <p:txBody>
          <a:bodyPr>
            <a:normAutofit fontScale="92500"/>
          </a:bodyPr>
          <a:lstStyle/>
          <a:p>
            <a:r>
              <a:rPr lang="en-US" sz="2400" dirty="0"/>
              <a:t>The midi signal is received through an optocoupler and sent to the microcontroller’s RX PIN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The data sent is transcribed into the state of the transistor’s collector(inside the optocoupler)  that can be measured from one of the optocoupler’s pins.</a:t>
            </a:r>
          </a:p>
        </p:txBody>
      </p:sp>
      <p:pic>
        <p:nvPicPr>
          <p:cNvPr id="10" name="Content Placeholder 2" descr="A circuit board&#10;&#10;Description automatically generated">
            <a:extLst>
              <a:ext uri="{FF2B5EF4-FFF2-40B4-BE49-F238E27FC236}">
                <a16:creationId xmlns:a16="http://schemas.microsoft.com/office/drawing/2014/main" id="{282BFEBF-A0CA-4ABF-8962-E61CC46EC3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2161178"/>
            <a:ext cx="4038600" cy="1990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2865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47000">
              <a:schemeClr val="bg1">
                <a:lumMod val="93000"/>
                <a:lumOff val="7000"/>
                <a:alpha val="86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98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30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THE PROCESSOR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83AB51B-39D1-40CF-853E-C2317A1F42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98703" y="1200151"/>
            <a:ext cx="4038600" cy="3394472"/>
          </a:xfrm>
        </p:spPr>
        <p:txBody>
          <a:bodyPr>
            <a:normAutofit fontScale="92500" lnSpcReduction="10000"/>
          </a:bodyPr>
          <a:lstStyle/>
          <a:p>
            <a:r>
              <a:rPr lang="en-US" sz="1400" dirty="0"/>
              <a:t>     1</a:t>
            </a:r>
            <a:r>
              <a:rPr lang="en-US" sz="1400" baseline="30000" dirty="0"/>
              <a:t>ST</a:t>
            </a:r>
            <a:r>
              <a:rPr lang="en-US" sz="1400" dirty="0"/>
              <a:t> MODE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1800" dirty="0"/>
              <a:t>   </a:t>
            </a:r>
            <a:r>
              <a:rPr lang="en-US" sz="1400" dirty="0"/>
              <a:t>2</a:t>
            </a:r>
            <a:r>
              <a:rPr lang="en-US" sz="1400" baseline="30000" dirty="0"/>
              <a:t>ND</a:t>
            </a:r>
            <a:r>
              <a:rPr lang="en-US" sz="1400" dirty="0"/>
              <a:t>  MODE</a:t>
            </a:r>
            <a:endParaRPr lang="en-US" sz="1800" dirty="0"/>
          </a:p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97D4EDF-DC97-47C1-9883-2BB99B98DB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6326" y="1200151"/>
            <a:ext cx="4389474" cy="3394472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/>
              <a:t>Based on the notes read in input, the processor decides the bass note.</a:t>
            </a:r>
          </a:p>
          <a:p>
            <a:r>
              <a:rPr lang="en-US" sz="2400" dirty="0"/>
              <a:t>There are two possible modes of operation : singular bass note or multiple bass notes</a:t>
            </a:r>
          </a:p>
          <a:p>
            <a:r>
              <a:rPr lang="en-US" sz="2400" dirty="0"/>
              <a:t>The choice of mode and the octave of the bass note is achieved through a keypad incorporated to the device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6" name="Picture 5" descr="A close up of a piano&#10;&#10;Description automatically generated">
            <a:extLst>
              <a:ext uri="{FF2B5EF4-FFF2-40B4-BE49-F238E27FC236}">
                <a16:creationId xmlns:a16="http://schemas.microsoft.com/office/drawing/2014/main" id="{3E43ED57-9821-41EF-BD05-F43549071954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5576" y="1476068"/>
            <a:ext cx="3359785" cy="1468755"/>
          </a:xfrm>
          <a:prstGeom prst="rect">
            <a:avLst/>
          </a:prstGeom>
        </p:spPr>
      </p:pic>
      <p:pic>
        <p:nvPicPr>
          <p:cNvPr id="7" name="Picture 6" descr="A close up of a piano&#10;&#10;Description automatically generated">
            <a:extLst>
              <a:ext uri="{FF2B5EF4-FFF2-40B4-BE49-F238E27FC236}">
                <a16:creationId xmlns:a16="http://schemas.microsoft.com/office/drawing/2014/main" id="{85F055CB-3861-4D68-A5EB-B84F77A3C47F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0591" y="3346418"/>
            <a:ext cx="3843670" cy="1382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0004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789</Words>
  <Application>Microsoft Office PowerPoint</Application>
  <PresentationFormat>On-screen Show (16:9)</PresentationFormat>
  <Paragraphs>70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Aharoni</vt:lpstr>
      <vt:lpstr>Arial</vt:lpstr>
      <vt:lpstr>Calibri</vt:lpstr>
      <vt:lpstr>Office Theme</vt:lpstr>
      <vt:lpstr>         PROJECT PRESENTATION                           BY MOHAMMED AZEEZ</vt:lpstr>
      <vt:lpstr>      </vt:lpstr>
      <vt:lpstr>We can propose a solution to this problem with MIDI KEYBOARDS:</vt:lpstr>
      <vt:lpstr>PROPOSED SOLUTION</vt:lpstr>
      <vt:lpstr>PROPOSED SOLUTION pt2 : BUILD A DEVICE THAT CAN DO THE FOLLOWING TASKS</vt:lpstr>
      <vt:lpstr>           DIAGRAM OF THE SOLUTION</vt:lpstr>
      <vt:lpstr>MIDI RECEIVER</vt:lpstr>
      <vt:lpstr>MIDI RECEIVER</vt:lpstr>
      <vt:lpstr>THE PROCESSOR</vt:lpstr>
      <vt:lpstr>THE PROCESSOR IS BASED ON THE MIDI PROTOCOL !</vt:lpstr>
      <vt:lpstr>THE PROCESSOR CONTAINS A CHORD IDENTIFICATION ALGORITHM</vt:lpstr>
      <vt:lpstr>COMMUNICATION OF DATA IS ACHIEVED VIA SERIAL COMMUNICATION</vt:lpstr>
      <vt:lpstr>MIDI TRANSMITTER</vt:lpstr>
      <vt:lpstr>PowerPoint Presentation</vt:lpstr>
      <vt:lpstr>Here we go ! Technology  making life better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2017-08-01T15:40:51Z</dcterms:created>
  <dcterms:modified xsi:type="dcterms:W3CDTF">2020-05-08T03:11:50Z</dcterms:modified>
</cp:coreProperties>
</file>